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78" r:id="rId4"/>
  </p:sldMasterIdLst>
  <p:notesMasterIdLst>
    <p:notesMasterId r:id="rId21"/>
  </p:notesMasterIdLst>
  <p:sldIdLst>
    <p:sldId id="266" r:id="rId5"/>
    <p:sldId id="347" r:id="rId6"/>
    <p:sldId id="310" r:id="rId7"/>
    <p:sldId id="267" r:id="rId8"/>
    <p:sldId id="328" r:id="rId9"/>
    <p:sldId id="368" r:id="rId10"/>
    <p:sldId id="369" r:id="rId11"/>
    <p:sldId id="371" r:id="rId12"/>
    <p:sldId id="370" r:id="rId13"/>
    <p:sldId id="372" r:id="rId14"/>
    <p:sldId id="373" r:id="rId15"/>
    <p:sldId id="357" r:id="rId16"/>
    <p:sldId id="374" r:id="rId17"/>
    <p:sldId id="358" r:id="rId18"/>
    <p:sldId id="367" r:id="rId19"/>
    <p:sldId id="376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 Wilson" initials="GW" lastIdx="2" clrIdx="0">
    <p:extLst>
      <p:ext uri="{19B8F6BF-5375-455C-9EA6-DF929625EA0E}">
        <p15:presenceInfo xmlns:p15="http://schemas.microsoft.com/office/powerpoint/2012/main" userId="Gordon Wilson" providerId="None"/>
      </p:ext>
    </p:extLst>
  </p:cmAuthor>
  <p:cmAuthor id="2" name="Huynh, Cecelia" initials="HC" lastIdx="8" clrIdx="1">
    <p:extLst>
      <p:ext uri="{19B8F6BF-5375-455C-9EA6-DF929625EA0E}">
        <p15:presenceInfo xmlns:p15="http://schemas.microsoft.com/office/powerpoint/2012/main" userId="S::Cecelia.Huynh@portlandoregon.gov::5df680cd-d025-4a71-aa90-516f8c3117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1FF"/>
    <a:srgbClr val="54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76AA4-EFFA-4A9E-B123-272E805E1D2C}" v="1" dt="2022-05-06T20:53:48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4719"/>
  </p:normalViewPr>
  <p:slideViewPr>
    <p:cSldViewPr snapToGrid="0">
      <p:cViewPr varScale="1">
        <p:scale>
          <a:sx n="78" d="100"/>
          <a:sy n="78" d="100"/>
        </p:scale>
        <p:origin x="10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Mumm" userId="1c007edb-1c1f-4da0-a444-73f5cfd368a1" providerId="ADAL" clId="{3D497554-AF3B-0F42-B62F-4E197DD6D58F}"/>
    <pc:docChg chg="custSel delSld modSld">
      <pc:chgData name="Jason Mumm" userId="1c007edb-1c1f-4da0-a444-73f5cfd368a1" providerId="ADAL" clId="{3D497554-AF3B-0F42-B62F-4E197DD6D58F}" dt="2022-05-04T20:32:04.854" v="165" actId="122"/>
      <pc:docMkLst>
        <pc:docMk/>
      </pc:docMkLst>
      <pc:sldChg chg="modSp mod">
        <pc:chgData name="Jason Mumm" userId="1c007edb-1c1f-4da0-a444-73f5cfd368a1" providerId="ADAL" clId="{3D497554-AF3B-0F42-B62F-4E197DD6D58F}" dt="2022-05-04T20:31:32.525" v="164" actId="122"/>
        <pc:sldMkLst>
          <pc:docMk/>
          <pc:sldMk cId="263269336" sldId="358"/>
        </pc:sldMkLst>
        <pc:graphicFrameChg chg="modGraphic">
          <ac:chgData name="Jason Mumm" userId="1c007edb-1c1f-4da0-a444-73f5cfd368a1" providerId="ADAL" clId="{3D497554-AF3B-0F42-B62F-4E197DD6D58F}" dt="2022-05-04T20:31:32.525" v="164" actId="122"/>
          <ac:graphicFrameMkLst>
            <pc:docMk/>
            <pc:sldMk cId="263269336" sldId="358"/>
            <ac:graphicFrameMk id="26" creationId="{302D72CE-A41D-4F4A-A48C-50B4EDA7D22D}"/>
          </ac:graphicFrameMkLst>
        </pc:graphicFrameChg>
      </pc:sldChg>
      <pc:sldChg chg="modSp mod">
        <pc:chgData name="Jason Mumm" userId="1c007edb-1c1f-4da0-a444-73f5cfd368a1" providerId="ADAL" clId="{3D497554-AF3B-0F42-B62F-4E197DD6D58F}" dt="2022-05-04T20:32:04.854" v="165" actId="122"/>
        <pc:sldMkLst>
          <pc:docMk/>
          <pc:sldMk cId="2098548077" sldId="367"/>
        </pc:sldMkLst>
        <pc:graphicFrameChg chg="modGraphic">
          <ac:chgData name="Jason Mumm" userId="1c007edb-1c1f-4da0-a444-73f5cfd368a1" providerId="ADAL" clId="{3D497554-AF3B-0F42-B62F-4E197DD6D58F}" dt="2022-05-04T20:32:04.854" v="165" actId="122"/>
          <ac:graphicFrameMkLst>
            <pc:docMk/>
            <pc:sldMk cId="2098548077" sldId="367"/>
            <ac:graphicFrameMk id="26" creationId="{302D72CE-A41D-4F4A-A48C-50B4EDA7D22D}"/>
          </ac:graphicFrameMkLst>
        </pc:graphicFrameChg>
      </pc:sldChg>
      <pc:sldChg chg="modSp mod">
        <pc:chgData name="Jason Mumm" userId="1c007edb-1c1f-4da0-a444-73f5cfd368a1" providerId="ADAL" clId="{3D497554-AF3B-0F42-B62F-4E197DD6D58F}" dt="2022-05-04T20:24:08.911" v="163" actId="1076"/>
        <pc:sldMkLst>
          <pc:docMk/>
          <pc:sldMk cId="1970784455" sldId="370"/>
        </pc:sldMkLst>
        <pc:spChg chg="mod">
          <ac:chgData name="Jason Mumm" userId="1c007edb-1c1f-4da0-a444-73f5cfd368a1" providerId="ADAL" clId="{3D497554-AF3B-0F42-B62F-4E197DD6D58F}" dt="2022-05-04T20:24:08.911" v="163" actId="1076"/>
          <ac:spMkLst>
            <pc:docMk/>
            <pc:sldMk cId="1970784455" sldId="370"/>
            <ac:spMk id="2" creationId="{1E442DE4-C7A0-909C-29B5-1A10DD12E175}"/>
          </ac:spMkLst>
        </pc:spChg>
        <pc:spChg chg="mod">
          <ac:chgData name="Jason Mumm" userId="1c007edb-1c1f-4da0-a444-73f5cfd368a1" providerId="ADAL" clId="{3D497554-AF3B-0F42-B62F-4E197DD6D58F}" dt="2022-05-04T20:22:10.634" v="100" actId="20577"/>
          <ac:spMkLst>
            <pc:docMk/>
            <pc:sldMk cId="1970784455" sldId="370"/>
            <ac:spMk id="10" creationId="{D2F8FC44-C27F-EA47-2E4F-620912EC0360}"/>
          </ac:spMkLst>
        </pc:spChg>
      </pc:sldChg>
      <pc:sldChg chg="modSp mod">
        <pc:chgData name="Jason Mumm" userId="1c007edb-1c1f-4da0-a444-73f5cfd368a1" providerId="ADAL" clId="{3D497554-AF3B-0F42-B62F-4E197DD6D58F}" dt="2022-05-04T14:40:30.439" v="7" actId="20577"/>
        <pc:sldMkLst>
          <pc:docMk/>
          <pc:sldMk cId="518022993" sldId="371"/>
        </pc:sldMkLst>
        <pc:spChg chg="mod">
          <ac:chgData name="Jason Mumm" userId="1c007edb-1c1f-4da0-a444-73f5cfd368a1" providerId="ADAL" clId="{3D497554-AF3B-0F42-B62F-4E197DD6D58F}" dt="2022-05-04T14:40:30.439" v="7" actId="20577"/>
          <ac:spMkLst>
            <pc:docMk/>
            <pc:sldMk cId="518022993" sldId="371"/>
            <ac:spMk id="6" creationId="{F071FBF5-AF15-5410-9479-39E2A603AB26}"/>
          </ac:spMkLst>
        </pc:spChg>
      </pc:sldChg>
      <pc:sldChg chg="modSp mod">
        <pc:chgData name="Jason Mumm" userId="1c007edb-1c1f-4da0-a444-73f5cfd368a1" providerId="ADAL" clId="{3D497554-AF3B-0F42-B62F-4E197DD6D58F}" dt="2022-05-04T14:43:06.162" v="14" actId="20577"/>
        <pc:sldMkLst>
          <pc:docMk/>
          <pc:sldMk cId="699978977" sldId="373"/>
        </pc:sldMkLst>
        <pc:spChg chg="mod">
          <ac:chgData name="Jason Mumm" userId="1c007edb-1c1f-4da0-a444-73f5cfd368a1" providerId="ADAL" clId="{3D497554-AF3B-0F42-B62F-4E197DD6D58F}" dt="2022-05-04T14:43:06.162" v="14" actId="20577"/>
          <ac:spMkLst>
            <pc:docMk/>
            <pc:sldMk cId="699978977" sldId="373"/>
            <ac:spMk id="6" creationId="{6C35F057-CD9D-4CBB-BBF2-1BE09075452F}"/>
          </ac:spMkLst>
        </pc:spChg>
      </pc:sldChg>
      <pc:sldChg chg="del">
        <pc:chgData name="Jason Mumm" userId="1c007edb-1c1f-4da0-a444-73f5cfd368a1" providerId="ADAL" clId="{3D497554-AF3B-0F42-B62F-4E197DD6D58F}" dt="2022-05-04T20:11:34.279" v="15" actId="2696"/>
        <pc:sldMkLst>
          <pc:docMk/>
          <pc:sldMk cId="622321575" sldId="375"/>
        </pc:sldMkLst>
      </pc:sldChg>
    </pc:docChg>
  </pc:docChgLst>
  <pc:docChgLst>
    <pc:chgData name="Jason Mumm" userId="1c007edb-1c1f-4da0-a444-73f5cfd368a1" providerId="ADAL" clId="{9C976AA4-EFFA-4A9E-B123-272E805E1D2C}"/>
    <pc:docChg chg="custSel modSld">
      <pc:chgData name="Jason Mumm" userId="1c007edb-1c1f-4da0-a444-73f5cfd368a1" providerId="ADAL" clId="{9C976AA4-EFFA-4A9E-B123-272E805E1D2C}" dt="2022-05-06T20:53:56.332" v="111" actId="207"/>
      <pc:docMkLst>
        <pc:docMk/>
      </pc:docMkLst>
      <pc:sldChg chg="addSp modSp mod">
        <pc:chgData name="Jason Mumm" userId="1c007edb-1c1f-4da0-a444-73f5cfd368a1" providerId="ADAL" clId="{9C976AA4-EFFA-4A9E-B123-272E805E1D2C}" dt="2022-05-06T20:53:56.332" v="111" actId="207"/>
        <pc:sldMkLst>
          <pc:docMk/>
          <pc:sldMk cId="3079259439" sldId="310"/>
        </pc:sldMkLst>
        <pc:spChg chg="add mod">
          <ac:chgData name="Jason Mumm" userId="1c007edb-1c1f-4da0-a444-73f5cfd368a1" providerId="ADAL" clId="{9C976AA4-EFFA-4A9E-B123-272E805E1D2C}" dt="2022-05-06T20:53:42.088" v="101" actId="1076"/>
          <ac:spMkLst>
            <pc:docMk/>
            <pc:sldMk cId="3079259439" sldId="310"/>
            <ac:spMk id="13" creationId="{44C68D0F-6D66-7C3A-F007-A17919677151}"/>
          </ac:spMkLst>
        </pc:spChg>
        <pc:spChg chg="add mod">
          <ac:chgData name="Jason Mumm" userId="1c007edb-1c1f-4da0-a444-73f5cfd368a1" providerId="ADAL" clId="{9C976AA4-EFFA-4A9E-B123-272E805E1D2C}" dt="2022-05-06T20:53:56.332" v="111" actId="207"/>
          <ac:spMkLst>
            <pc:docMk/>
            <pc:sldMk cId="3079259439" sldId="310"/>
            <ac:spMk id="21" creationId="{ADF4F2A0-74ED-F2EB-D5EE-0C91B2348657}"/>
          </ac:spMkLst>
        </pc:spChg>
      </pc:sldChg>
      <pc:sldChg chg="modSp mod">
        <pc:chgData name="Jason Mumm" userId="1c007edb-1c1f-4da0-a444-73f5cfd368a1" providerId="ADAL" clId="{9C976AA4-EFFA-4A9E-B123-272E805E1D2C}" dt="2022-05-06T20:47:34.993" v="97" actId="20577"/>
        <pc:sldMkLst>
          <pc:docMk/>
          <pc:sldMk cId="1970784455" sldId="370"/>
        </pc:sldMkLst>
        <pc:spChg chg="mod">
          <ac:chgData name="Jason Mumm" userId="1c007edb-1c1f-4da0-a444-73f5cfd368a1" providerId="ADAL" clId="{9C976AA4-EFFA-4A9E-B123-272E805E1D2C}" dt="2022-05-06T20:47:34.993" v="97" actId="20577"/>
          <ac:spMkLst>
            <pc:docMk/>
            <pc:sldMk cId="1970784455" sldId="370"/>
            <ac:spMk id="2" creationId="{1E442DE4-C7A0-909C-29B5-1A10DD12E175}"/>
          </ac:spMkLst>
        </pc:spChg>
        <pc:spChg chg="mod">
          <ac:chgData name="Jason Mumm" userId="1c007edb-1c1f-4da0-a444-73f5cfd368a1" providerId="ADAL" clId="{9C976AA4-EFFA-4A9E-B123-272E805E1D2C}" dt="2022-05-06T20:46:56.128" v="94" actId="20577"/>
          <ac:spMkLst>
            <pc:docMk/>
            <pc:sldMk cId="1970784455" sldId="370"/>
            <ac:spMk id="10" creationId="{D2F8FC44-C27F-EA47-2E4F-620912EC03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A5283BC-BD2A-4411-A3DC-53B6EA058DC8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DE8E711-AD9A-4716-9D06-48517CBEF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4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4CBCEA92-F142-4D57-B507-37BDAF4471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898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029">
              <a:defRPr/>
            </a:pPr>
            <a:fld id="{4CBCEA92-F142-4D57-B507-37BDAF4471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71029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800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8E711-AD9A-4716-9D06-48517CBEF0F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55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8E711-AD9A-4716-9D06-48517CBEF0F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1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8E711-AD9A-4716-9D06-48517CBEF0F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57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8E711-AD9A-4716-9D06-48517CBEF0F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7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8E711-AD9A-4716-9D06-48517CBEF0F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8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89311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/>
              <a:t>A short introduction</a:t>
            </a:r>
            <a:br>
              <a:rPr lang="en-US"/>
            </a:br>
            <a:r>
              <a:rPr lang="en-US"/>
              <a:t>to the data, revealing</a:t>
            </a:r>
            <a:br>
              <a:rPr lang="en-US"/>
            </a:br>
            <a:r>
              <a:rPr lang="en-US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5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949365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9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8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2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78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9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11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5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Section Title Here</a:t>
            </a:r>
          </a:p>
          <a:p>
            <a:pPr lvl="1"/>
            <a:r>
              <a:rPr lang="en-US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4065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92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/>
              <a:t>A short introduction</a:t>
            </a:r>
            <a:br>
              <a:rPr lang="en-US"/>
            </a:br>
            <a:r>
              <a:rPr lang="en-US"/>
              <a:t>to the data, revealing</a:t>
            </a:r>
            <a:br>
              <a:rPr lang="en-US"/>
            </a:br>
            <a:r>
              <a:rPr lang="en-US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53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dirty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922295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891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44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959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noProof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/>
              <a:t>A short introduction</a:t>
            </a:r>
            <a:br>
              <a:rPr lang="en-US"/>
            </a:br>
            <a:r>
              <a:rPr lang="en-US"/>
              <a:t>to the data, revealing</a:t>
            </a:r>
            <a:br>
              <a:rPr lang="en-US"/>
            </a:br>
            <a:r>
              <a:rPr lang="en-US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4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32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/>
              <a:t>“QUOTATION.”</a:t>
            </a:r>
          </a:p>
          <a:p>
            <a:pPr lvl="1"/>
            <a:r>
              <a:rPr lang="en-US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421016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/>
              <a:t>“QUOTATION.”</a:t>
            </a:r>
          </a:p>
          <a:p>
            <a:pPr lvl="1"/>
            <a:r>
              <a:rPr lang="en-US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180721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/>
              <a:t>“QUOTATION.”</a:t>
            </a:r>
          </a:p>
          <a:p>
            <a:pPr lvl="1"/>
            <a:r>
              <a:rPr lang="en-US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6577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/>
              <a:t>“QUOTATION.”</a:t>
            </a:r>
          </a:p>
          <a:p>
            <a:pPr lvl="1"/>
            <a:r>
              <a:rPr lang="en-US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/>
              <a:t>A short introduction</a:t>
            </a:r>
            <a:br>
              <a:rPr lang="en-US"/>
            </a:br>
            <a:r>
              <a:rPr lang="en-US"/>
              <a:t>to the data, revealing</a:t>
            </a:r>
            <a:br>
              <a:rPr lang="en-US"/>
            </a:br>
            <a:r>
              <a:rPr lang="en-US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/>
              <a:t>A short introduction</a:t>
            </a:r>
            <a:br>
              <a:rPr lang="en-US"/>
            </a:br>
            <a:r>
              <a:rPr lang="en-US"/>
              <a:t>to the data, revealing</a:t>
            </a:r>
            <a:br>
              <a:rPr lang="en-US"/>
            </a:br>
            <a:r>
              <a:rPr lang="en-US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4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6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6" r:id="rId18"/>
    <p:sldLayoutId id="2147484097" r:id="rId19"/>
    <p:sldLayoutId id="2147484098" r:id="rId20"/>
    <p:sldLayoutId id="2147484099" r:id="rId21"/>
    <p:sldLayoutId id="2147484100" r:id="rId22"/>
    <p:sldLayoutId id="2147484101" r:id="rId23"/>
    <p:sldLayoutId id="2147484102" r:id="rId24"/>
    <p:sldLayoutId id="2147484103" r:id="rId25"/>
    <p:sldLayoutId id="2147484104" r:id="rId26"/>
    <p:sldLayoutId id="214748410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536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orient="horz" pos="4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obal Clean Water Secures $3M USD In Funding | FinSM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0073" r="22637" b="-10073"/>
          <a:stretch/>
        </p:blipFill>
        <p:spPr>
          <a:xfrm>
            <a:off x="0" y="0"/>
            <a:ext cx="12192000" cy="762620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9667" y="2261369"/>
            <a:ext cx="8804365" cy="1311128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Water Sales Agreement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69436" y="5997254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11, 2022</a:t>
            </a:r>
          </a:p>
        </p:txBody>
      </p:sp>
    </p:spTree>
    <p:extLst>
      <p:ext uri="{BB962C8B-B14F-4D97-AF65-F5344CB8AC3E}">
        <p14:creationId xmlns:p14="http://schemas.microsoft.com/office/powerpoint/2010/main" val="28770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A300B9-8DDE-44AE-A2BF-C078497E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FA0F70-69D7-45B0-86DA-524D712518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/>
              <a:t>Proposal for Growth Allowance: The Concepts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A9950-4603-44F2-ACD0-744DC99A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0DE16-00E0-404B-F6F7-4A6D444FD316}"/>
              </a:ext>
            </a:extLst>
          </p:cNvPr>
          <p:cNvSpPr txBox="1"/>
          <p:nvPr/>
        </p:nvSpPr>
        <p:spPr>
          <a:xfrm>
            <a:off x="2692199" y="1734207"/>
            <a:ext cx="866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“Aligns Risk Appropriately”, all parties share risks and take on appropriate level of risk based on price.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4E786-FBC7-5772-1D9A-D47ED5DF3011}"/>
              </a:ext>
            </a:extLst>
          </p:cNvPr>
          <p:cNvSpPr txBox="1"/>
          <p:nvPr/>
        </p:nvSpPr>
        <p:spPr>
          <a:xfrm>
            <a:off x="950895" y="1702252"/>
            <a:ext cx="1550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Guiding Principle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AA9F2-A43E-9117-67D1-19DEDE58B03D}"/>
              </a:ext>
            </a:extLst>
          </p:cNvPr>
          <p:cNvSpPr txBox="1"/>
          <p:nvPr/>
        </p:nvSpPr>
        <p:spPr>
          <a:xfrm>
            <a:off x="757758" y="2722443"/>
            <a:ext cx="132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What Risks?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B878DF-658A-C278-475F-F780BBEE6475}"/>
              </a:ext>
            </a:extLst>
          </p:cNvPr>
          <p:cNvSpPr txBox="1"/>
          <p:nvPr/>
        </p:nvSpPr>
        <p:spPr>
          <a:xfrm>
            <a:off x="842614" y="5454157"/>
            <a:ext cx="132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The Solution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046CD-9DDF-3C20-E394-64CF4B7B7B47}"/>
              </a:ext>
            </a:extLst>
          </p:cNvPr>
          <p:cNvSpPr txBox="1"/>
          <p:nvPr/>
        </p:nvSpPr>
        <p:spPr>
          <a:xfrm>
            <a:off x="2688861" y="5515712"/>
            <a:ext cx="8660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“Early Termination Fees” calculation only includes capital costs for already committed investments, and only at the Purchaser’s demand at the time of termination or reduction.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1D221-493E-30D0-6DBA-0DF761D0DC8F}"/>
              </a:ext>
            </a:extLst>
          </p:cNvPr>
          <p:cNvSpPr txBox="1"/>
          <p:nvPr/>
        </p:nvSpPr>
        <p:spPr>
          <a:xfrm>
            <a:off x="2688860" y="2722443"/>
            <a:ext cx="8660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costs become stranded from early terminations and/or reductions, but some costs are avoidable, and some others are only stranded for a short time.</a:t>
            </a:r>
          </a:p>
          <a:p>
            <a:endParaRPr lang="en-US" dirty="0"/>
          </a:p>
          <a:p>
            <a:r>
              <a:rPr lang="en-US" dirty="0"/>
              <a:t>Already committed capital costs are the least avoidable. Future costs are the most avoidable. </a:t>
            </a:r>
          </a:p>
          <a:p>
            <a:endParaRPr lang="en-US" dirty="0"/>
          </a:p>
          <a:p>
            <a:r>
              <a:rPr lang="en-US" dirty="0"/>
              <a:t>Including Purchaser’s growth would have to assume matching to future stranded costs.  This would transfer too much of the risks to the Purchaser because: a) future costs are avoidable, and b) future costs and demand are speculative.</a:t>
            </a:r>
          </a:p>
        </p:txBody>
      </p:sp>
    </p:spTree>
    <p:extLst>
      <p:ext uri="{BB962C8B-B14F-4D97-AF65-F5344CB8AC3E}">
        <p14:creationId xmlns:p14="http://schemas.microsoft.com/office/powerpoint/2010/main" val="51637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BB7834-60F0-44F3-AC09-548BDDBE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35F057-CD9D-4CBB-BBF2-1BE0907545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/>
              <a:t>Should the Agreement Make Allowances for Growth?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35EF3-CB80-4CD4-BDD3-1012AB3ED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42DE4-C7A0-909C-29B5-1A10DD12E175}"/>
              </a:ext>
            </a:extLst>
          </p:cNvPr>
          <p:cNvSpPr txBox="1"/>
          <p:nvPr/>
        </p:nvSpPr>
        <p:spPr>
          <a:xfrm>
            <a:off x="7830207" y="1931479"/>
            <a:ext cx="3586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 fee recovers Purchaser’s stranded capital costs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existing average actual water deliveries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allowance for future costs or future demand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fee mitigates the risks of stranded costs, it does not eliminate them.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C77A187-BDD4-EFDA-31D6-7FDAFDB3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260" y="2114173"/>
            <a:ext cx="3714704" cy="424732"/>
          </a:xfrm>
        </p:spPr>
        <p:txBody>
          <a:bodyPr/>
          <a:lstStyle/>
          <a:p>
            <a:r>
              <a:rPr lang="en-US" dirty="0"/>
              <a:t>Current Draft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2E28BD1-71F1-3FD4-CBA2-59B783A41604}"/>
              </a:ext>
            </a:extLst>
          </p:cNvPr>
          <p:cNvSpPr txBox="1">
            <a:spLocks/>
          </p:cNvSpPr>
          <p:nvPr/>
        </p:nvSpPr>
        <p:spPr>
          <a:xfrm>
            <a:off x="1504260" y="3869488"/>
            <a:ext cx="3714704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Proposal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D3CDB-61E8-9978-F9A7-07A6FD8ECC1A}"/>
              </a:ext>
            </a:extLst>
          </p:cNvPr>
          <p:cNvSpPr txBox="1"/>
          <p:nvPr/>
        </p:nvSpPr>
        <p:spPr>
          <a:xfrm>
            <a:off x="1303283" y="2577810"/>
            <a:ext cx="4792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Defines Purchaser’s demand for the Early Termination Fee as the average actual deliveries from Portland for previous five years.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8FC44-C27F-EA47-2E4F-620912EC0360}"/>
              </a:ext>
            </a:extLst>
          </p:cNvPr>
          <p:cNvSpPr txBox="1"/>
          <p:nvPr/>
        </p:nvSpPr>
        <p:spPr>
          <a:xfrm>
            <a:off x="1303283" y="4413401"/>
            <a:ext cx="479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change recommended.</a:t>
            </a:r>
          </a:p>
        </p:txBody>
      </p:sp>
    </p:spTree>
    <p:extLst>
      <p:ext uri="{BB962C8B-B14F-4D97-AF65-F5344CB8AC3E}">
        <p14:creationId xmlns:p14="http://schemas.microsoft.com/office/powerpoint/2010/main" val="69997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5B13-54A1-4B4F-ABBA-B4CCB713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3429000"/>
            <a:ext cx="11660405" cy="625641"/>
          </a:xfrm>
        </p:spPr>
        <p:txBody>
          <a:bodyPr/>
          <a:lstStyle/>
          <a:p>
            <a:br>
              <a:rPr lang="en-US" dirty="0"/>
            </a:br>
            <a:r>
              <a:rPr lang="en-US" sz="2800" dirty="0"/>
              <a:t>Progress on Augmented Storage Rate</a:t>
            </a:r>
            <a:endParaRPr lang="en-US" sz="36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56564-EC52-4327-A07B-C1C422367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3323" y="186061"/>
            <a:ext cx="4376615" cy="369332"/>
          </a:xfrm>
        </p:spPr>
        <p:txBody>
          <a:bodyPr/>
          <a:lstStyle/>
          <a:p>
            <a:r>
              <a:rPr lang="en-US" dirty="0"/>
              <a:t>Status Update: Draft Agreement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AB2A-F11C-4274-9C45-F541A96927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1" y="4206240"/>
            <a:ext cx="11658600" cy="757130"/>
          </a:xfrm>
        </p:spPr>
        <p:txBody>
          <a:bodyPr/>
          <a:lstStyle/>
          <a:p>
            <a:r>
              <a:rPr lang="en-US" i="1" dirty="0"/>
              <a:t>We are designing a rate that would apply only to those Purchasers require additional levels of service.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F1EB2-1E47-4A97-8B78-3645AE378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2142" y="1007413"/>
            <a:ext cx="1382110" cy="1200329"/>
          </a:xfrm>
        </p:spPr>
        <p:txBody>
          <a:bodyPr/>
          <a:lstStyle/>
          <a:p>
            <a:r>
              <a:rPr lang="en-US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236376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94D742-E016-AAFB-848F-3AF9F77E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89EAC0-BBC0-41E0-CDCC-CAD381F028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/>
              <a:t>Some Purchasers Need More Capacity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C21C0-180C-A6DC-19C1-3844295A5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C680DA-2500-2CC3-3A98-30B7DCD62AAC}"/>
              </a:ext>
            </a:extLst>
          </p:cNvPr>
          <p:cNvSpPr/>
          <p:nvPr/>
        </p:nvSpPr>
        <p:spPr>
          <a:xfrm>
            <a:off x="1494460" y="3005695"/>
            <a:ext cx="1696140" cy="1544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Operation 19">
            <a:extLst>
              <a:ext uri="{FF2B5EF4-FFF2-40B4-BE49-F238E27FC236}">
                <a16:creationId xmlns:a16="http://schemas.microsoft.com/office/drawing/2014/main" id="{56CC920E-F714-B5F0-A9E4-D9DD91282141}"/>
              </a:ext>
            </a:extLst>
          </p:cNvPr>
          <p:cNvSpPr/>
          <p:nvPr/>
        </p:nvSpPr>
        <p:spPr>
          <a:xfrm>
            <a:off x="645107" y="2659707"/>
            <a:ext cx="1124465" cy="630195"/>
          </a:xfrm>
          <a:prstGeom prst="flowChartManualOperat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Factory with solid fill">
            <a:extLst>
              <a:ext uri="{FF2B5EF4-FFF2-40B4-BE49-F238E27FC236}">
                <a16:creationId xmlns:a16="http://schemas.microsoft.com/office/drawing/2014/main" id="{B25F6137-661B-11D4-4E90-DF15C97D2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1864" y="2270406"/>
            <a:ext cx="1297581" cy="12975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D0788E-5327-A474-AAA8-0267C785DCE4}"/>
              </a:ext>
            </a:extLst>
          </p:cNvPr>
          <p:cNvSpPr/>
          <p:nvPr/>
        </p:nvSpPr>
        <p:spPr>
          <a:xfrm>
            <a:off x="4039953" y="3005695"/>
            <a:ext cx="1696140" cy="1544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C9C085-692E-67D8-C793-E4D5D271374F}"/>
              </a:ext>
            </a:extLst>
          </p:cNvPr>
          <p:cNvGrpSpPr/>
          <p:nvPr/>
        </p:nvGrpSpPr>
        <p:grpSpPr>
          <a:xfrm>
            <a:off x="5751057" y="4065943"/>
            <a:ext cx="1297581" cy="790890"/>
            <a:chOff x="5918888" y="5087865"/>
            <a:chExt cx="1297581" cy="790890"/>
          </a:xfrm>
        </p:grpSpPr>
        <p:sp>
          <p:nvSpPr>
            <p:cNvPr id="13" name="Flowchart: Magnetic Disk 24">
              <a:extLst>
                <a:ext uri="{FF2B5EF4-FFF2-40B4-BE49-F238E27FC236}">
                  <a16:creationId xmlns:a16="http://schemas.microsoft.com/office/drawing/2014/main" id="{C5C9A0C3-B861-F53E-A1F2-FF953E39C6B9}"/>
                </a:ext>
              </a:extLst>
            </p:cNvPr>
            <p:cNvSpPr/>
            <p:nvPr/>
          </p:nvSpPr>
          <p:spPr>
            <a:xfrm>
              <a:off x="5918888" y="5087865"/>
              <a:ext cx="1297581" cy="790890"/>
            </a:xfrm>
            <a:prstGeom prst="flowChartMagneticDisk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6B9B16C-3948-EDFD-7B5B-D85154032963}"/>
                </a:ext>
              </a:extLst>
            </p:cNvPr>
            <p:cNvSpPr/>
            <p:nvPr/>
          </p:nvSpPr>
          <p:spPr>
            <a:xfrm>
              <a:off x="5918888" y="5087865"/>
              <a:ext cx="1297581" cy="318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EC8682B-5780-AFED-1522-C12C869E410B}"/>
              </a:ext>
            </a:extLst>
          </p:cNvPr>
          <p:cNvSpPr txBox="1"/>
          <p:nvPr/>
        </p:nvSpPr>
        <p:spPr>
          <a:xfrm>
            <a:off x="699021" y="2120812"/>
            <a:ext cx="1124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Raw Water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F946B-33AF-290D-2673-D6248CFB5361}"/>
              </a:ext>
            </a:extLst>
          </p:cNvPr>
          <p:cNvSpPr txBox="1"/>
          <p:nvPr/>
        </p:nvSpPr>
        <p:spPr>
          <a:xfrm>
            <a:off x="2767195" y="2098935"/>
            <a:ext cx="1124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Treatment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927952-81E1-A5BC-9F18-31C9FE772342}"/>
              </a:ext>
            </a:extLst>
          </p:cNvPr>
          <p:cNvSpPr/>
          <p:nvPr/>
        </p:nvSpPr>
        <p:spPr>
          <a:xfrm rot="16200000">
            <a:off x="3794046" y="3754561"/>
            <a:ext cx="1610526" cy="155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C6779D-C3A9-4251-27BD-72E83FFFE308}"/>
              </a:ext>
            </a:extLst>
          </p:cNvPr>
          <p:cNvGrpSpPr/>
          <p:nvPr/>
        </p:nvGrpSpPr>
        <p:grpSpPr>
          <a:xfrm>
            <a:off x="7590290" y="2610250"/>
            <a:ext cx="1297581" cy="790890"/>
            <a:chOff x="5918888" y="5087865"/>
            <a:chExt cx="1297581" cy="790890"/>
          </a:xfrm>
          <a:solidFill>
            <a:schemeClr val="tx2"/>
          </a:solidFill>
        </p:grpSpPr>
        <p:sp>
          <p:nvSpPr>
            <p:cNvPr id="19" name="Flowchart: Magnetic Disk 31">
              <a:extLst>
                <a:ext uri="{FF2B5EF4-FFF2-40B4-BE49-F238E27FC236}">
                  <a16:creationId xmlns:a16="http://schemas.microsoft.com/office/drawing/2014/main" id="{DECED341-84CF-0925-3209-310619481A42}"/>
                </a:ext>
              </a:extLst>
            </p:cNvPr>
            <p:cNvSpPr/>
            <p:nvPr/>
          </p:nvSpPr>
          <p:spPr>
            <a:xfrm>
              <a:off x="5918888" y="5087865"/>
              <a:ext cx="1297581" cy="790890"/>
            </a:xfrm>
            <a:prstGeom prst="flowChartMagneticDisk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3762DC-7680-3E98-7FE8-F0A872E677C5}"/>
                </a:ext>
              </a:extLst>
            </p:cNvPr>
            <p:cNvSpPr/>
            <p:nvPr/>
          </p:nvSpPr>
          <p:spPr>
            <a:xfrm>
              <a:off x="5918888" y="5087865"/>
              <a:ext cx="1297581" cy="31821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BD7A5AF-FFBE-3E96-1600-906C548ED85E}"/>
              </a:ext>
            </a:extLst>
          </p:cNvPr>
          <p:cNvSpPr/>
          <p:nvPr/>
        </p:nvSpPr>
        <p:spPr>
          <a:xfrm>
            <a:off x="5966623" y="3005695"/>
            <a:ext cx="1696140" cy="154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FA6E6C-06E5-3384-8865-5946CEE4A2A7}"/>
              </a:ext>
            </a:extLst>
          </p:cNvPr>
          <p:cNvSpPr/>
          <p:nvPr/>
        </p:nvSpPr>
        <p:spPr>
          <a:xfrm>
            <a:off x="5668651" y="2919196"/>
            <a:ext cx="436195" cy="36143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1120AE-DC19-8B9F-965F-E64364E9328F}"/>
              </a:ext>
            </a:extLst>
          </p:cNvPr>
          <p:cNvSpPr/>
          <p:nvPr/>
        </p:nvSpPr>
        <p:spPr>
          <a:xfrm>
            <a:off x="6276226" y="4490370"/>
            <a:ext cx="1696140" cy="1544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5195CC-7B2B-1608-7DD0-698696406E27}"/>
              </a:ext>
            </a:extLst>
          </p:cNvPr>
          <p:cNvSpPr/>
          <p:nvPr/>
        </p:nvSpPr>
        <p:spPr>
          <a:xfrm>
            <a:off x="7967522" y="4483089"/>
            <a:ext cx="1696140" cy="154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92D1D8-CF10-1EC9-06B6-A2908377B46E}"/>
              </a:ext>
            </a:extLst>
          </p:cNvPr>
          <p:cNvSpPr/>
          <p:nvPr/>
        </p:nvSpPr>
        <p:spPr>
          <a:xfrm>
            <a:off x="7679211" y="4386881"/>
            <a:ext cx="436195" cy="36143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A8D0D-F607-E773-3997-D24BAF367BF6}"/>
              </a:ext>
            </a:extLst>
          </p:cNvPr>
          <p:cNvSpPr txBox="1"/>
          <p:nvPr/>
        </p:nvSpPr>
        <p:spPr>
          <a:xfrm>
            <a:off x="4068482" y="2065330"/>
            <a:ext cx="146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Transmission Piping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FED1F7-EA83-9F1E-F29F-855766D5AEB4}"/>
              </a:ext>
            </a:extLst>
          </p:cNvPr>
          <p:cNvSpPr txBox="1"/>
          <p:nvPr/>
        </p:nvSpPr>
        <p:spPr>
          <a:xfrm>
            <a:off x="5881315" y="2029581"/>
            <a:ext cx="112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Wholesale Meter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D41EC6-9187-5658-0076-04A472BD00E8}"/>
              </a:ext>
            </a:extLst>
          </p:cNvPr>
          <p:cNvSpPr/>
          <p:nvPr/>
        </p:nvSpPr>
        <p:spPr>
          <a:xfrm>
            <a:off x="4521624" y="4560318"/>
            <a:ext cx="1696140" cy="1544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C525DE-A793-842D-44D4-7F5F5E16B05E}"/>
              </a:ext>
            </a:extLst>
          </p:cNvPr>
          <p:cNvSpPr txBox="1"/>
          <p:nvPr/>
        </p:nvSpPr>
        <p:spPr>
          <a:xfrm>
            <a:off x="9831580" y="2229739"/>
            <a:ext cx="19136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Cust. A</a:t>
            </a:r>
          </a:p>
          <a:p>
            <a:endParaRPr lang="en-US" sz="1400" dirty="0"/>
          </a:p>
          <a:p>
            <a:r>
              <a:rPr lang="en-US" sz="1400" dirty="0"/>
              <a:t>Meets Max Hour and FF from their own facilities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CA1AFD-B2D8-4A2F-C83F-5B1261BB516E}"/>
              </a:ext>
            </a:extLst>
          </p:cNvPr>
          <p:cNvSpPr txBox="1"/>
          <p:nvPr/>
        </p:nvSpPr>
        <p:spPr>
          <a:xfrm>
            <a:off x="9876716" y="3996531"/>
            <a:ext cx="1958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Cust. B</a:t>
            </a:r>
          </a:p>
          <a:p>
            <a:endParaRPr lang="en-US" sz="1400" dirty="0"/>
          </a:p>
          <a:p>
            <a:r>
              <a:rPr lang="en-US" sz="1400" dirty="0"/>
              <a:t>Meets Max Hour and FF from Portland’s facilities</a:t>
            </a:r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A8379F64-E0BC-6197-20F4-1D00B9B14931}"/>
              </a:ext>
            </a:extLst>
          </p:cNvPr>
          <p:cNvSpPr/>
          <p:nvPr/>
        </p:nvSpPr>
        <p:spPr>
          <a:xfrm rot="5400000">
            <a:off x="2933520" y="2871815"/>
            <a:ext cx="431739" cy="5173406"/>
          </a:xfrm>
          <a:prstGeom prst="rightBracket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936F41-BC49-FDDC-D6E8-543EBB35B12E}"/>
              </a:ext>
            </a:extLst>
          </p:cNvPr>
          <p:cNvSpPr txBox="1"/>
          <p:nvPr/>
        </p:nvSpPr>
        <p:spPr>
          <a:xfrm>
            <a:off x="972562" y="5905914"/>
            <a:ext cx="443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Meets Base, Max Season, Max Day Demand</a:t>
            </a:r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13C0C3F4-0BEA-611E-5821-D52F59E7028B}"/>
              </a:ext>
            </a:extLst>
          </p:cNvPr>
          <p:cNvSpPr/>
          <p:nvPr/>
        </p:nvSpPr>
        <p:spPr>
          <a:xfrm rot="5400000">
            <a:off x="7514701" y="3542816"/>
            <a:ext cx="431739" cy="3866182"/>
          </a:xfrm>
          <a:prstGeom prst="rightBracket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4B9752-1D46-A07F-AF84-A90DE2EA2B4D}"/>
              </a:ext>
            </a:extLst>
          </p:cNvPr>
          <p:cNvSpPr txBox="1"/>
          <p:nvPr/>
        </p:nvSpPr>
        <p:spPr>
          <a:xfrm>
            <a:off x="5797479" y="5905914"/>
            <a:ext cx="443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Facilities meet Max-Hour and Fire Demands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6100D0-8EC3-B6DE-FC80-EA47F5AC562F}"/>
              </a:ext>
            </a:extLst>
          </p:cNvPr>
          <p:cNvCxnSpPr>
            <a:cxnSpLocks/>
          </p:cNvCxnSpPr>
          <p:nvPr/>
        </p:nvCxnSpPr>
        <p:spPr>
          <a:xfrm flipH="1">
            <a:off x="6030636" y="2551386"/>
            <a:ext cx="187128" cy="333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A323CDE-9889-A8C5-CE18-186A7DA3062C}"/>
              </a:ext>
            </a:extLst>
          </p:cNvPr>
          <p:cNvSpPr txBox="1"/>
          <p:nvPr/>
        </p:nvSpPr>
        <p:spPr>
          <a:xfrm>
            <a:off x="8074242" y="3839677"/>
            <a:ext cx="112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Wholesale Meter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A9D35C-F984-10A1-BE6D-6A7C60870CB0}"/>
              </a:ext>
            </a:extLst>
          </p:cNvPr>
          <p:cNvCxnSpPr>
            <a:cxnSpLocks/>
          </p:cNvCxnSpPr>
          <p:nvPr/>
        </p:nvCxnSpPr>
        <p:spPr>
          <a:xfrm flipH="1">
            <a:off x="8013491" y="4165309"/>
            <a:ext cx="203829" cy="179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610B271-3AC6-FD82-2966-9CFF20B17C70}"/>
              </a:ext>
            </a:extLst>
          </p:cNvPr>
          <p:cNvSpPr/>
          <p:nvPr/>
        </p:nvSpPr>
        <p:spPr>
          <a:xfrm>
            <a:off x="7970157" y="2993273"/>
            <a:ext cx="1696140" cy="154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1B4E4A-3548-119E-A19B-4B2008305D2D}"/>
              </a:ext>
            </a:extLst>
          </p:cNvPr>
          <p:cNvSpPr txBox="1"/>
          <p:nvPr/>
        </p:nvSpPr>
        <p:spPr>
          <a:xfrm>
            <a:off x="2879003" y="843057"/>
            <a:ext cx="866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agreement defines the standard level of service up to Max-Day flows, but some Purchasers require greater capacity relying on more of Portland’s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339804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B7318C-C16F-40AD-86E8-903699AD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BCF865-28CB-43C4-9763-8B94D64F7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/>
              <a:t>Progress Toward 1st Draft</a:t>
            </a:r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302D72CE-A41D-4F4A-A48C-50B4EDA7D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293693"/>
              </p:ext>
            </p:extLst>
          </p:nvPr>
        </p:nvGraphicFramePr>
        <p:xfrm>
          <a:off x="2277806" y="1346662"/>
          <a:ext cx="812799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833">
                  <a:extLst>
                    <a:ext uri="{9D8B030D-6E8A-4147-A177-3AD203B41FA5}">
                      <a16:colId xmlns:a16="http://schemas.microsoft.com/office/drawing/2014/main" val="36508075"/>
                    </a:ext>
                  </a:extLst>
                </a:gridCol>
                <a:gridCol w="3489722">
                  <a:extLst>
                    <a:ext uri="{9D8B030D-6E8A-4147-A177-3AD203B41FA5}">
                      <a16:colId xmlns:a16="http://schemas.microsoft.com/office/drawing/2014/main" val="2922440244"/>
                    </a:ext>
                  </a:extLst>
                </a:gridCol>
                <a:gridCol w="3612444">
                  <a:extLst>
                    <a:ext uri="{9D8B030D-6E8A-4147-A177-3AD203B41FA5}">
                      <a16:colId xmlns:a16="http://schemas.microsoft.com/office/drawing/2014/main" val="113384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 of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Re-Draft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Nature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4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Regulations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11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 of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6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404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5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Rates and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197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System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830433"/>
                  </a:ext>
                </a:extLst>
              </a:tr>
            </a:tbl>
          </a:graphicData>
        </a:graphic>
      </p:graphicFrame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894ECF30-C53D-FAD4-7751-E6A02562F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4204" y="1953228"/>
            <a:ext cx="424732" cy="424732"/>
          </a:xfrm>
          <a:prstGeom prst="rect">
            <a:avLst/>
          </a:prstGeom>
        </p:spPr>
      </p:pic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EC2D891F-D605-04B5-723B-DE9B9F58D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1575" y="2290823"/>
            <a:ext cx="424732" cy="424732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3DA3D262-2486-D304-F8FD-607D9B4B6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1575" y="2681796"/>
            <a:ext cx="424732" cy="424732"/>
          </a:xfrm>
          <a:prstGeom prst="rect">
            <a:avLst/>
          </a:prstGeom>
        </p:spPr>
      </p:pic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04096DCA-9CA1-7104-D31A-B3E5DE688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1575" y="3059593"/>
            <a:ext cx="424732" cy="424732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E20F2446-135D-6097-E829-773B9E266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1575" y="3441885"/>
            <a:ext cx="424732" cy="424732"/>
          </a:xfrm>
          <a:prstGeom prst="rect">
            <a:avLst/>
          </a:prstGeom>
        </p:spPr>
      </p:pic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EE202AD0-C604-EC21-9D95-B018775EC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0001" y="4193505"/>
            <a:ext cx="424732" cy="424732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1093226F-96FA-4E42-C907-6D4C38B79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0019" y="4571302"/>
            <a:ext cx="424732" cy="4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B7318C-C16F-40AD-86E8-903699AD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BCF865-28CB-43C4-9763-8B94D64F7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/>
              <a:t>Progress Toward 1st Draft</a:t>
            </a:r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302D72CE-A41D-4F4A-A48C-50B4EDA7D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1832"/>
              </p:ext>
            </p:extLst>
          </p:nvPr>
        </p:nvGraphicFramePr>
        <p:xfrm>
          <a:off x="2336799" y="1405656"/>
          <a:ext cx="812799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833">
                  <a:extLst>
                    <a:ext uri="{9D8B030D-6E8A-4147-A177-3AD203B41FA5}">
                      <a16:colId xmlns:a16="http://schemas.microsoft.com/office/drawing/2014/main" val="36508075"/>
                    </a:ext>
                  </a:extLst>
                </a:gridCol>
                <a:gridCol w="3489722">
                  <a:extLst>
                    <a:ext uri="{9D8B030D-6E8A-4147-A177-3AD203B41FA5}">
                      <a16:colId xmlns:a16="http://schemas.microsoft.com/office/drawing/2014/main" val="2922440244"/>
                    </a:ext>
                  </a:extLst>
                </a:gridCol>
                <a:gridCol w="3612444">
                  <a:extLst>
                    <a:ext uri="{9D8B030D-6E8A-4147-A177-3AD203B41FA5}">
                      <a16:colId xmlns:a16="http://schemas.microsoft.com/office/drawing/2014/main" val="113384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 of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Re-Draft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Connections and Metering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11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Resource Conservation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6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Curtailment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404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Billing and 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5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 Funding of Capital Imp.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56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Dispute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197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Washington County Supply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9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Exhibits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830433"/>
                  </a:ext>
                </a:extLst>
              </a:tr>
            </a:tbl>
          </a:graphicData>
        </a:graphic>
      </p:graphicFrame>
      <p:pic>
        <p:nvPicPr>
          <p:cNvPr id="3" name="Graphic 2" descr="Checkbox Checked with solid fill">
            <a:extLst>
              <a:ext uri="{FF2B5EF4-FFF2-40B4-BE49-F238E27FC236}">
                <a16:creationId xmlns:a16="http://schemas.microsoft.com/office/drawing/2014/main" id="{C0B977B6-F99B-C016-8AB3-892545ECD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778" y="2034251"/>
            <a:ext cx="424732" cy="424732"/>
          </a:xfrm>
          <a:prstGeom prst="rect">
            <a:avLst/>
          </a:prstGeom>
        </p:spPr>
      </p:pic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F7C5DD66-75C8-B52B-FEA3-2D0D90F2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778" y="2404167"/>
            <a:ext cx="424732" cy="424732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1848BB6A-63EC-8473-02D2-52F7B0C51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778" y="2774083"/>
            <a:ext cx="424732" cy="424732"/>
          </a:xfrm>
          <a:prstGeom prst="rect">
            <a:avLst/>
          </a:prstGeom>
        </p:spPr>
      </p:pic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F040BD57-BCF5-E9B9-5FF0-0102AA0E2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778" y="3126491"/>
            <a:ext cx="424732" cy="424732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8A3B35B5-648C-CF8F-1ED7-666AE49E3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778" y="3513915"/>
            <a:ext cx="424732" cy="424732"/>
          </a:xfrm>
          <a:prstGeom prst="rect">
            <a:avLst/>
          </a:prstGeom>
        </p:spPr>
      </p:pic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A6981F0B-C9B4-AA00-0D9C-DDE2D1EDE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778" y="3869574"/>
            <a:ext cx="424732" cy="424732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0441D35A-FEF2-8EEA-97C4-7B03D28F8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778" y="4253747"/>
            <a:ext cx="424732" cy="424732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E41D22AF-2096-66F9-AEA9-A8473BD3E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3149" y="4606155"/>
            <a:ext cx="424732" cy="4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4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B7318C-C16F-40AD-86E8-903699AD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BCF865-28CB-43C4-9763-8B94D64F7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/>
              <a:t>Progress Toward 1st Draft</a:t>
            </a:r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302D72CE-A41D-4F4A-A48C-50B4EDA7D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37898"/>
              </p:ext>
            </p:extLst>
          </p:nvPr>
        </p:nvGraphicFramePr>
        <p:xfrm>
          <a:off x="2336799" y="1405656"/>
          <a:ext cx="8127999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146">
                  <a:extLst>
                    <a:ext uri="{9D8B030D-6E8A-4147-A177-3AD203B41FA5}">
                      <a16:colId xmlns:a16="http://schemas.microsoft.com/office/drawing/2014/main" val="36508075"/>
                    </a:ext>
                  </a:extLst>
                </a:gridCol>
                <a:gridCol w="3352409">
                  <a:extLst>
                    <a:ext uri="{9D8B030D-6E8A-4147-A177-3AD203B41FA5}">
                      <a16:colId xmlns:a16="http://schemas.microsoft.com/office/drawing/2014/main" val="2922440244"/>
                    </a:ext>
                  </a:extLst>
                </a:gridCol>
                <a:gridCol w="3612444">
                  <a:extLst>
                    <a:ext uri="{9D8B030D-6E8A-4147-A177-3AD203B41FA5}">
                      <a16:colId xmlns:a16="http://schemas.microsoft.com/office/drawing/2014/main" val="113384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Exhibit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Exhibit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 of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Re-Draft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Exhibit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Purchase Quantities and Peak Flow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11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Exhibit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Five-Year Cost 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Exhibit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Conservation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6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Exhibit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Stages of Water Curtailment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404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Exhibit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Termination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5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Exhibit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Augmented Storage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56531"/>
                  </a:ext>
                </a:extLst>
              </a:tr>
            </a:tbl>
          </a:graphicData>
        </a:graphic>
      </p:graphicFrame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285C314F-01DD-77A3-C9AE-AFE2EE03A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1344" y="2644839"/>
            <a:ext cx="424732" cy="424732"/>
          </a:xfrm>
          <a:prstGeom prst="rect">
            <a:avLst/>
          </a:prstGeom>
        </p:spPr>
      </p:pic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F4EADE2C-32B3-2B29-0AC8-7A31BFB37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1344" y="3041164"/>
            <a:ext cx="424732" cy="424732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875F9CEB-156A-61B0-AE23-379A08BAC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1344" y="3422794"/>
            <a:ext cx="424732" cy="424732"/>
          </a:xfrm>
          <a:prstGeom prst="rect">
            <a:avLst/>
          </a:prstGeom>
        </p:spPr>
      </p:pic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DB037D55-29AA-6BD5-7B3B-F0D8E4119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1344" y="3784247"/>
            <a:ext cx="424732" cy="4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3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16321" y="1533256"/>
            <a:ext cx="7623911" cy="293926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BURLINGTON WATER DIST.	Gail Curtis, Ron Yann (board)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GNR WATER DISTRICT 		Jeremy Tower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GREEN VALLEY WATER CO 	Aronnora Morgan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CITY OF GRESHAM 		Mike Whiteley, Sharron Monohon, Andrew Degner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HIDEAWAY HILLS WATER CO 	Kindra Cansler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LAKE GROVE WATER DIST.	Tammy Schalk, Dennis Koellermeier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LORNA DOMESTIC WATER LLC 	Silas Olson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LUSTED WATER DISTRICT 	Ben Jacob, Kathy Damon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PALATINE HILL WATER DIST. 	Saidee McKay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PLEASANT HOME WATER DIST.	Dan </a:t>
            </a:r>
            <a:r>
              <a:rPr lang="en-US" sz="1400" dirty="0" err="1"/>
              <a:t>Fraijo</a:t>
            </a:r>
            <a:r>
              <a:rPr lang="en-US" sz="1400" dirty="0"/>
              <a:t>, James Hinds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/>
              <a:t>Partners in the Current Water Sales Agreement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1514C-5E56-4738-A1FF-4B1CFD2A3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4A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4A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1039" y="3412393"/>
            <a:ext cx="6670276" cy="2939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PORTLAND WATER BUREAU 	Gabriel Solmer, Cecelia Huynh, Mary Leung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RALEIGH WATER DISTRICT	Matthew Steidler, </a:t>
            </a:r>
            <a:r>
              <a:rPr lang="en-US" sz="1400" b="1" dirty="0" err="1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Narjala</a:t>
            </a:r>
            <a:r>
              <a:rPr lang="en-US" sz="1400" b="1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 Bhasker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ROCKWOOD WATER PUD	Andy Crocker, Kari Duncan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CITY OF SANDY		Jenny Coker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SKYVIEW ACRES WATER CO	David Jacobs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CITY OF TUALATIN		Nic Westendorf, Don Hudson, Rachel Sykes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TUALATIN VALLEY WATER DIST.	Tom Hickmann, Paul Matthews, Carrie Pak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TWO RIVERS WATER ASSOC.	Eileen Miljus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WEST SLOPE WATER DIST.	Michael Grimm, Lucy Dawes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VALLEY VIEW WATER DIST.	Jim Franzen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0232" y="977558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00542" y="2219279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90226499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396982-BC31-4AD9-9CC2-FCB99E5B4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45" y="1906601"/>
            <a:ext cx="3714704" cy="867930"/>
          </a:xfrm>
        </p:spPr>
        <p:txBody>
          <a:bodyPr/>
          <a:lstStyle/>
          <a:p>
            <a:r>
              <a:rPr lang="en-US" dirty="0"/>
              <a:t>Priority 1</a:t>
            </a:r>
            <a:br>
              <a:rPr lang="en-US" dirty="0"/>
            </a:br>
            <a:r>
              <a:rPr lang="en-US" sz="1600" dirty="0"/>
              <a:t>Needs resolving to prepare basic rate model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50327-3DAC-4774-ADFB-1C45831AA18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103976" y="1906601"/>
            <a:ext cx="3840480" cy="867930"/>
          </a:xfrm>
        </p:spPr>
        <p:txBody>
          <a:bodyPr/>
          <a:lstStyle/>
          <a:p>
            <a:r>
              <a:rPr lang="en-US" dirty="0"/>
              <a:t>Priority 2</a:t>
            </a:r>
            <a:br>
              <a:rPr lang="en-US" dirty="0"/>
            </a:br>
            <a:r>
              <a:rPr lang="en-US" sz="1600" dirty="0"/>
              <a:t>Model-critical elements mostly agreed to already.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42BEC-FC7A-4826-9A77-CB77542C311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93583" y="1906601"/>
            <a:ext cx="3773077" cy="867930"/>
          </a:xfrm>
        </p:spPr>
        <p:txBody>
          <a:bodyPr/>
          <a:lstStyle/>
          <a:p>
            <a:r>
              <a:rPr lang="en-US" dirty="0"/>
              <a:t>Priority 3</a:t>
            </a:r>
            <a:br>
              <a:rPr lang="en-US" dirty="0"/>
            </a:br>
            <a:r>
              <a:rPr lang="en-US" sz="1600" dirty="0"/>
              <a:t>More easily resolved after P1 and P2 Issues are Completed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221B01-CC27-4FA2-8BF4-7D411262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E8A841-C31D-4821-82E2-3806A6E773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/>
              <a:t>Addressing the Outstanding Issues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78DBF-9550-482F-9C49-17DF5D82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E35E0-D84C-4963-9571-8DA0C654F8AD}"/>
              </a:ext>
            </a:extLst>
          </p:cNvPr>
          <p:cNvSpPr txBox="1"/>
          <p:nvPr/>
        </p:nvSpPr>
        <p:spPr>
          <a:xfrm>
            <a:off x="415636" y="3076910"/>
            <a:ext cx="336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Customer demands and measurements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04718-13EC-455C-9B3B-5E108CD5C3F3}"/>
              </a:ext>
            </a:extLst>
          </p:cNvPr>
          <p:cNvSpPr txBox="1"/>
          <p:nvPr/>
        </p:nvSpPr>
        <p:spPr>
          <a:xfrm>
            <a:off x="4334578" y="3076910"/>
            <a:ext cx="3362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Rate of Return</a:t>
            </a:r>
          </a:p>
          <a:p>
            <a:pPr algn="ctr"/>
            <a:r>
              <a:rPr lang="en-US" dirty="0"/>
              <a:t>O&amp;M Execution Factor</a:t>
            </a:r>
          </a:p>
          <a:p>
            <a:pPr algn="ctr"/>
            <a:r>
              <a:rPr lang="en-US" dirty="0"/>
              <a:t>CWIP in Rate Base</a:t>
            </a:r>
          </a:p>
          <a:p>
            <a:pPr algn="ctr"/>
            <a:r>
              <a:rPr lang="en-US" dirty="0"/>
              <a:t>Base Extra-Capacity Allocation</a:t>
            </a:r>
            <a:br>
              <a:rPr lang="en-US" dirty="0"/>
            </a:br>
            <a:r>
              <a:rPr lang="en-US" dirty="0"/>
              <a:t>Consolidation of Cost Pools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BA9AF-ADBB-4B37-84E3-BC9844A3A7AC}"/>
              </a:ext>
            </a:extLst>
          </p:cNvPr>
          <p:cNvSpPr txBox="1"/>
          <p:nvPr/>
        </p:nvSpPr>
        <p:spPr>
          <a:xfrm>
            <a:off x="8503606" y="3051498"/>
            <a:ext cx="336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Emergency Backup Service*</a:t>
            </a:r>
          </a:p>
          <a:p>
            <a:pPr algn="ctr"/>
            <a:r>
              <a:rPr lang="en-US" dirty="0"/>
              <a:t>Augmented Storage Service**</a:t>
            </a:r>
          </a:p>
          <a:p>
            <a:pPr algn="ctr"/>
            <a:r>
              <a:rPr lang="en-US" dirty="0"/>
              <a:t>Portland Reserve Capacity</a:t>
            </a:r>
          </a:p>
          <a:p>
            <a:pPr algn="ctr"/>
            <a:r>
              <a:rPr lang="en-US" dirty="0"/>
              <a:t>Full/Partial Exit Payments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49848B-C4DF-44A5-9F63-4FBA551FC2CB}"/>
              </a:ext>
            </a:extLst>
          </p:cNvPr>
          <p:cNvSpPr txBox="1"/>
          <p:nvPr/>
        </p:nvSpPr>
        <p:spPr>
          <a:xfrm>
            <a:off x="741993" y="5007609"/>
            <a:ext cx="10708013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Core Workgroup:</a:t>
            </a:r>
          </a:p>
          <a:p>
            <a:pPr algn="ctr"/>
            <a:r>
              <a:rPr lang="en-US" dirty="0"/>
              <a:t>Mike Grimm, Paul Matthews, Nic </a:t>
            </a:r>
            <a:r>
              <a:rPr lang="en-US" dirty="0" err="1"/>
              <a:t>Westendorf</a:t>
            </a:r>
            <a:r>
              <a:rPr lang="en-US" dirty="0"/>
              <a:t>, Jim Franzen, Ben Jacob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* Add to workgroup: Mike Whitley, Kari Duncan</a:t>
            </a:r>
          </a:p>
          <a:p>
            <a:pPr algn="ctr"/>
            <a:r>
              <a:rPr lang="en-US" dirty="0"/>
              <a:t>** Add to workgroup: Tammy Schalk, Matt Steidler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39B678-38B1-4D40-95BF-41CA5BD08A17}"/>
              </a:ext>
            </a:extLst>
          </p:cNvPr>
          <p:cNvSpPr/>
          <p:nvPr/>
        </p:nvSpPr>
        <p:spPr>
          <a:xfrm>
            <a:off x="2692199" y="1584380"/>
            <a:ext cx="648929" cy="64444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80</a:t>
            </a:r>
          </a:p>
        </p:txBody>
      </p:sp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01BF259C-7D53-4E9A-94EB-11F2AE546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891" y="3051498"/>
            <a:ext cx="445998" cy="445998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125C74D3-8D5D-4DEE-B992-09503646E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3421" y="3307314"/>
            <a:ext cx="445998" cy="445998"/>
          </a:xfrm>
          <a:prstGeom prst="rect">
            <a:avLst/>
          </a:prstGeom>
        </p:spPr>
      </p:pic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1C930778-83AB-4859-B13F-36F23F9C6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9536" y="3602286"/>
            <a:ext cx="445998" cy="445998"/>
          </a:xfrm>
          <a:prstGeom prst="rect">
            <a:avLst/>
          </a:prstGeom>
        </p:spPr>
      </p:pic>
      <p:pic>
        <p:nvPicPr>
          <p:cNvPr id="17" name="Graphic 16" descr="Checkbox Checked with solid fill">
            <a:extLst>
              <a:ext uri="{FF2B5EF4-FFF2-40B4-BE49-F238E27FC236}">
                <a16:creationId xmlns:a16="http://schemas.microsoft.com/office/drawing/2014/main" id="{EF4B0F7E-0EA9-4C42-B861-D6CFF4A20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0199" y="3860471"/>
            <a:ext cx="445998" cy="44599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4E4F75F-AC74-4441-994F-03C39B90BFA3}"/>
              </a:ext>
            </a:extLst>
          </p:cNvPr>
          <p:cNvSpPr/>
          <p:nvPr/>
        </p:nvSpPr>
        <p:spPr>
          <a:xfrm>
            <a:off x="6772273" y="1625444"/>
            <a:ext cx="648929" cy="64444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80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923359B-4DD8-4E1E-A042-2041106D9008}"/>
              </a:ext>
            </a:extLst>
          </p:cNvPr>
          <p:cNvSpPr/>
          <p:nvPr/>
        </p:nvSpPr>
        <p:spPr>
          <a:xfrm>
            <a:off x="10726672" y="1584380"/>
            <a:ext cx="648929" cy="6444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0</a:t>
            </a:r>
          </a:p>
        </p:txBody>
      </p:sp>
      <p:pic>
        <p:nvPicPr>
          <p:cNvPr id="20" name="Graphic 19" descr="Checkbox Checked with solid fill">
            <a:extLst>
              <a:ext uri="{FF2B5EF4-FFF2-40B4-BE49-F238E27FC236}">
                <a16:creationId xmlns:a16="http://schemas.microsoft.com/office/drawing/2014/main" id="{D9B556FC-3035-4D85-8ED0-A76A79A34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994" y="3051498"/>
            <a:ext cx="445998" cy="4459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FBA23CB-8C3C-4B08-A5D2-A17D8F09731E}"/>
              </a:ext>
            </a:extLst>
          </p:cNvPr>
          <p:cNvSpPr/>
          <p:nvPr/>
        </p:nvSpPr>
        <p:spPr>
          <a:xfrm>
            <a:off x="8461394" y="3096752"/>
            <a:ext cx="228600" cy="2286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DFB9D6-9471-4A9D-9828-4D6B9C19916B}"/>
              </a:ext>
            </a:extLst>
          </p:cNvPr>
          <p:cNvSpPr/>
          <p:nvPr/>
        </p:nvSpPr>
        <p:spPr>
          <a:xfrm>
            <a:off x="8389306" y="3416013"/>
            <a:ext cx="228600" cy="2286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460B35-DEFA-481C-9172-E4CB5E965592}"/>
              </a:ext>
            </a:extLst>
          </p:cNvPr>
          <p:cNvSpPr/>
          <p:nvPr/>
        </p:nvSpPr>
        <p:spPr>
          <a:xfrm>
            <a:off x="8611222" y="3692980"/>
            <a:ext cx="228600" cy="2286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7C0DF5-1A35-4347-862C-D9EDCA83E26D}"/>
              </a:ext>
            </a:extLst>
          </p:cNvPr>
          <p:cNvSpPr/>
          <p:nvPr/>
        </p:nvSpPr>
        <p:spPr>
          <a:xfrm>
            <a:off x="8617906" y="3983211"/>
            <a:ext cx="228600" cy="2286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Checkbox Checked with solid fill">
            <a:extLst>
              <a:ext uri="{FF2B5EF4-FFF2-40B4-BE49-F238E27FC236}">
                <a16:creationId xmlns:a16="http://schemas.microsoft.com/office/drawing/2014/main" id="{60FFFAEA-7E44-48B0-8F2F-BA5886000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2683" y="4183720"/>
            <a:ext cx="445998" cy="44599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4C68D0F-6D66-7C3A-F007-A17919677151}"/>
              </a:ext>
            </a:extLst>
          </p:cNvPr>
          <p:cNvSpPr/>
          <p:nvPr/>
        </p:nvSpPr>
        <p:spPr>
          <a:xfrm rot="13612761">
            <a:off x="8875515" y="4234837"/>
            <a:ext cx="393979" cy="268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F4F2A0-74ED-F2EB-D5EE-0C91B2348657}"/>
              </a:ext>
            </a:extLst>
          </p:cNvPr>
          <p:cNvSpPr txBox="1"/>
          <p:nvPr/>
        </p:nvSpPr>
        <p:spPr>
          <a:xfrm>
            <a:off x="9305188" y="4406719"/>
            <a:ext cx="167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Today! </a:t>
            </a:r>
          </a:p>
        </p:txBody>
      </p:sp>
    </p:spTree>
    <p:extLst>
      <p:ext uri="{BB962C8B-B14F-4D97-AF65-F5344CB8AC3E}">
        <p14:creationId xmlns:p14="http://schemas.microsoft.com/office/powerpoint/2010/main" val="307925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1" y="2662267"/>
            <a:ext cx="4332514" cy="480131"/>
          </a:xfrm>
        </p:spPr>
        <p:txBody>
          <a:bodyPr/>
          <a:lstStyle/>
          <a:p>
            <a:r>
              <a:rPr lang="en-US" dirty="0"/>
              <a:t>Addressing Open Issues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489880" y="2284749"/>
            <a:ext cx="6490369" cy="4604337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400" dirty="0"/>
              <a:t> </a:t>
            </a:r>
            <a:endParaRPr lang="en-US" sz="1800" dirty="0"/>
          </a:p>
          <a:p>
            <a:pPr marL="914400" lvl="1" indent="-457200">
              <a:lnSpc>
                <a:spcPct val="100000"/>
              </a:lnSpc>
              <a:buAutoNum type="arabicPeriod"/>
            </a:pPr>
            <a:r>
              <a:rPr lang="en-US" dirty="0"/>
              <a:t>Exit Payments</a:t>
            </a:r>
          </a:p>
          <a:p>
            <a:pPr marL="914400" lvl="1" indent="-457200">
              <a:lnSpc>
                <a:spcPct val="100000"/>
              </a:lnSpc>
              <a:buAutoNum type="arabicPeriod"/>
            </a:pPr>
            <a:r>
              <a:rPr lang="en-US" dirty="0"/>
              <a:t>Progress on Augmented Storage</a:t>
            </a:r>
          </a:p>
          <a:p>
            <a:pPr marL="914400" lvl="1" indent="-457200">
              <a:lnSpc>
                <a:spcPct val="100000"/>
              </a:lnSpc>
              <a:buAutoNum type="arabicPeriod"/>
            </a:pPr>
            <a:r>
              <a:rPr lang="en-US" dirty="0"/>
              <a:t>Review Section 7 – Rates and Charges</a:t>
            </a:r>
          </a:p>
          <a:p>
            <a:pPr marL="914400" lvl="1" indent="-457200">
              <a:lnSpc>
                <a:spcPct val="100000"/>
              </a:lnSpc>
              <a:buAutoNum type="arabicPeriod"/>
            </a:pPr>
            <a:endParaRPr lang="en-US" dirty="0"/>
          </a:p>
          <a:p>
            <a:pPr marL="914400" lvl="1" indent="-457200">
              <a:lnSpc>
                <a:spcPct val="100000"/>
              </a:lnSpc>
              <a:buAutoNum type="arabicPeriod"/>
            </a:pPr>
            <a:endParaRPr lang="en-US" dirty="0"/>
          </a:p>
          <a:p>
            <a:pPr marL="457200" lvl="1">
              <a:lnSpc>
                <a:spcPct val="100000"/>
              </a:lnSpc>
            </a:pPr>
            <a:endParaRPr lang="en-US" dirty="0"/>
          </a:p>
          <a:p>
            <a:pPr marL="914400" lvl="1" indent="-457200">
              <a:lnSpc>
                <a:spcPct val="100000"/>
              </a:lnSpc>
              <a:buAutoNum type="arabicPeriod"/>
            </a:pPr>
            <a:endParaRPr lang="en-US" dirty="0"/>
          </a:p>
          <a:p>
            <a:pPr marL="914400" lvl="1" indent="-457200">
              <a:lnSpc>
                <a:spcPct val="100000"/>
              </a:lnSpc>
              <a:buAutoNum type="arabicPeriod"/>
            </a:pPr>
            <a:endParaRPr lang="en-US" dirty="0"/>
          </a:p>
          <a:p>
            <a:pPr marL="457200" lvl="1">
              <a:lnSpc>
                <a:spcPct val="100000"/>
              </a:lnSpc>
            </a:pPr>
            <a:endParaRPr lang="en-US" dirty="0"/>
          </a:p>
          <a:p>
            <a:pPr marL="457200" lvl="1">
              <a:lnSpc>
                <a:spcPct val="100000"/>
              </a:lnSpc>
            </a:pPr>
            <a:endParaRPr lang="en-US" dirty="0"/>
          </a:p>
          <a:p>
            <a:r>
              <a:rPr lang="en-US" sz="2400" dirty="0"/>
              <a:t> 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77395" cy="2119379"/>
          </a:xfrm>
          <a:prstGeom prst="rect">
            <a:avLst/>
          </a:prstGeom>
        </p:spPr>
      </p:pic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04727" y="0"/>
            <a:ext cx="4083304" cy="914096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7189292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5B13-54A1-4B4F-ABBA-B4CCB713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3429000"/>
            <a:ext cx="11660405" cy="625641"/>
          </a:xfrm>
        </p:spPr>
        <p:txBody>
          <a:bodyPr/>
          <a:lstStyle/>
          <a:p>
            <a:br>
              <a:rPr lang="en-US" dirty="0"/>
            </a:br>
            <a:r>
              <a:rPr lang="en-US" sz="2800" dirty="0"/>
              <a:t>Payments required on early termination or reducing purchases due to supply switching</a:t>
            </a:r>
            <a:endParaRPr lang="en-US" sz="36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56564-EC52-4327-A07B-C1C422367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3323" y="186061"/>
            <a:ext cx="4376615" cy="369332"/>
          </a:xfrm>
        </p:spPr>
        <p:txBody>
          <a:bodyPr/>
          <a:lstStyle/>
          <a:p>
            <a:r>
              <a:rPr lang="en-US" dirty="0"/>
              <a:t>Exit Payments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AB2A-F11C-4274-9C45-F541A96927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1" y="4206240"/>
            <a:ext cx="11658600" cy="757130"/>
          </a:xfrm>
        </p:spPr>
        <p:txBody>
          <a:bodyPr/>
          <a:lstStyle/>
          <a:p>
            <a:r>
              <a:rPr lang="en-US" i="1" dirty="0"/>
              <a:t>“Early Termination Fees” is the term used in the proposed DRAFT agreement; the methodology is outlined in Exhibit 5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F1EB2-1E47-4A97-8B78-3645AE378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2142" y="1007413"/>
            <a:ext cx="1382110" cy="1200329"/>
          </a:xfrm>
        </p:spPr>
        <p:txBody>
          <a:bodyPr/>
          <a:lstStyle/>
          <a:p>
            <a:r>
              <a:rPr lang="en-US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45004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CB826D-1E95-4C5E-B9C0-23E0F4227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338" y="1693384"/>
            <a:ext cx="3714704" cy="757130"/>
          </a:xfrm>
        </p:spPr>
        <p:txBody>
          <a:bodyPr/>
          <a:lstStyle/>
          <a:p>
            <a:r>
              <a:rPr lang="en-US" dirty="0"/>
              <a:t>Local Production Allowance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B4774-4A27-4931-8726-8FDEE7150E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70655" y="4130974"/>
            <a:ext cx="3840480" cy="757130"/>
          </a:xfrm>
        </p:spPr>
        <p:txBody>
          <a:bodyPr/>
          <a:lstStyle/>
          <a:p>
            <a:r>
              <a:rPr lang="en-US" dirty="0"/>
              <a:t>Allowance for Future Growth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FBBF0D-E919-4C56-B91C-308AF22A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1A3AFF-FB59-4432-9CE2-4A093DC948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/>
              <a:t>Remaining Issues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A8D37-2390-4149-8666-83CE40372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6C14B-084F-4F67-9DAF-0F1A689750EF}"/>
              </a:ext>
            </a:extLst>
          </p:cNvPr>
          <p:cNvSpPr txBox="1"/>
          <p:nvPr/>
        </p:nvSpPr>
        <p:spPr>
          <a:xfrm>
            <a:off x="3163613" y="2560826"/>
            <a:ext cx="6106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Should the agreement allow for purchase reductions due to increased local (well) production?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0AB8E-4AAA-4298-A0D4-8DE758EC059D}"/>
              </a:ext>
            </a:extLst>
          </p:cNvPr>
          <p:cNvSpPr txBox="1"/>
          <p:nvPr/>
        </p:nvSpPr>
        <p:spPr>
          <a:xfrm>
            <a:off x="3265564" y="4985940"/>
            <a:ext cx="600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Should the calculation make an allowance for expected growth in Purchaser’s demand? </a:t>
            </a:r>
          </a:p>
        </p:txBody>
      </p:sp>
    </p:spTree>
    <p:extLst>
      <p:ext uri="{BB962C8B-B14F-4D97-AF65-F5344CB8AC3E}">
        <p14:creationId xmlns:p14="http://schemas.microsoft.com/office/powerpoint/2010/main" val="373327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A300B9-8DDE-44AE-A2BF-C078497E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FA0F70-69D7-45B0-86DA-524D712518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/>
              <a:t>Proposal for Local Production: The Concepts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A9950-4603-44F2-ACD0-744DC99A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0DE16-00E0-404B-F6F7-4A6D444FD316}"/>
              </a:ext>
            </a:extLst>
          </p:cNvPr>
          <p:cNvSpPr txBox="1"/>
          <p:nvPr/>
        </p:nvSpPr>
        <p:spPr>
          <a:xfrm>
            <a:off x="2692199" y="1734207"/>
            <a:ext cx="866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“Aligns Risk Appropriately”, all parties share risks and take on appropriate level of risk based on price.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4E786-FBC7-5772-1D9A-D47ED5DF3011}"/>
              </a:ext>
            </a:extLst>
          </p:cNvPr>
          <p:cNvSpPr txBox="1"/>
          <p:nvPr/>
        </p:nvSpPr>
        <p:spPr>
          <a:xfrm>
            <a:off x="950895" y="1702252"/>
            <a:ext cx="1550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Guiding Principle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AA9F2-A43E-9117-67D1-19DEDE58B03D}"/>
              </a:ext>
            </a:extLst>
          </p:cNvPr>
          <p:cNvSpPr txBox="1"/>
          <p:nvPr/>
        </p:nvSpPr>
        <p:spPr>
          <a:xfrm>
            <a:off x="757758" y="2722443"/>
            <a:ext cx="132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What Risks?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D6842D-EE0F-FF56-57ED-399DC12C3589}"/>
              </a:ext>
            </a:extLst>
          </p:cNvPr>
          <p:cNvSpPr txBox="1"/>
          <p:nvPr/>
        </p:nvSpPr>
        <p:spPr>
          <a:xfrm>
            <a:off x="2692198" y="2753220"/>
            <a:ext cx="8660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Significant reductions in demand lead to “stranded costs” – the costs a purchaser would be paying if not for the reductions.  Portland and the other purchasers must bear those costs instead.</a:t>
            </a:r>
          </a:p>
          <a:p>
            <a:endParaRPr lang="en-US" dirty="0"/>
          </a:p>
          <a:p>
            <a:r>
              <a:rPr lang="en-US" dirty="0"/>
              <a:t>Significant reductions are defined in the draft agreement </a:t>
            </a:r>
            <a:r>
              <a:rPr lang="en-US" u="sng" dirty="0"/>
              <a:t>only </a:t>
            </a:r>
            <a:r>
              <a:rPr lang="en-US" dirty="0"/>
              <a:t>as increased use of “Independent Supplies”, another way of saying “supply switching.”</a:t>
            </a:r>
          </a:p>
          <a:p>
            <a:endParaRPr lang="en-US" dirty="0"/>
          </a:p>
          <a:p>
            <a:r>
              <a:rPr lang="en-US" dirty="0"/>
              <a:t>Therefore, significant reductions impose disproportionate risk on Portland and all other purchasers.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B878DF-658A-C278-475F-F780BBEE6475}"/>
              </a:ext>
            </a:extLst>
          </p:cNvPr>
          <p:cNvSpPr txBox="1"/>
          <p:nvPr/>
        </p:nvSpPr>
        <p:spPr>
          <a:xfrm>
            <a:off x="842614" y="5454157"/>
            <a:ext cx="132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The Solution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046CD-9DDF-3C20-E394-64CF4B7B7B47}"/>
              </a:ext>
            </a:extLst>
          </p:cNvPr>
          <p:cNvSpPr txBox="1"/>
          <p:nvPr/>
        </p:nvSpPr>
        <p:spPr>
          <a:xfrm>
            <a:off x="2688861" y="5515712"/>
            <a:ext cx="8660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“Early Termination Fees” apply to those who either terminate before the end of the contract or increase their use of Independent Supplies.  The calculation is presented in Exhibit 5 of the draft.</a:t>
            </a:r>
          </a:p>
        </p:txBody>
      </p:sp>
    </p:spTree>
    <p:extLst>
      <p:ext uri="{BB962C8B-B14F-4D97-AF65-F5344CB8AC3E}">
        <p14:creationId xmlns:p14="http://schemas.microsoft.com/office/powerpoint/2010/main" val="35709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88C8E6-D33D-E7B4-1694-C78279B6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71FBF5-AF15-5410-9479-39E2A603AB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/>
              <a:t>Review: Early Termination Fee Calculation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ACD95-62EA-B4E7-5F9F-853EFA04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563ED-7773-ED59-0394-8D59423430C6}"/>
              </a:ext>
            </a:extLst>
          </p:cNvPr>
          <p:cNvSpPr txBox="1"/>
          <p:nvPr/>
        </p:nvSpPr>
        <p:spPr>
          <a:xfrm>
            <a:off x="2879003" y="155479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 = C x D x P x N / (1+RoR)</a:t>
            </a:r>
            <a:r>
              <a:rPr lang="en-US" sz="2400" b="1" baseline="30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endParaRPr lang="en-US" sz="24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BDB0D-AA57-DE89-57A2-0A5A27F90DC9}"/>
              </a:ext>
            </a:extLst>
          </p:cNvPr>
          <p:cNvSpPr txBox="1"/>
          <p:nvPr/>
        </p:nvSpPr>
        <p:spPr>
          <a:xfrm>
            <a:off x="1859499" y="2271275"/>
            <a:ext cx="813500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 = Capital portion of the wholesale rate applicable in the year preceding the notification expressed in $/gallon.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 = The Purchaser’s average total water deliveries from Portland for the five-year period preceding the notification expressed in gallons.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 = The percentage of the Purchaser’ demand (D) to be reduced either from termination of the Agreement or by reduction due to changing supply sources. For terminations, P=100%. For reductions, P &lt; 100% determined as the amount of continuing water purchases from Portland as a percentage of D.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 = The number of remaining years in the term of the Agreement.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RoR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= The Rate of Return pursuant to Section 7 of the Agreement.</a:t>
            </a:r>
          </a:p>
        </p:txBody>
      </p:sp>
    </p:spTree>
    <p:extLst>
      <p:ext uri="{BB962C8B-B14F-4D97-AF65-F5344CB8AC3E}">
        <p14:creationId xmlns:p14="http://schemas.microsoft.com/office/powerpoint/2010/main" val="51802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BB7834-60F0-44F3-AC09-548BDDBE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35F057-CD9D-4CBB-BBF2-1BE0907545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757130"/>
          </a:xfrm>
        </p:spPr>
        <p:txBody>
          <a:bodyPr/>
          <a:lstStyle/>
          <a:p>
            <a:r>
              <a:rPr lang="en-US" dirty="0"/>
              <a:t>Should the Agreement Make Allowances for Independent Supplies Already Owned/Operated by Purchasers?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35EF3-CB80-4CD4-BDD3-1012AB3ED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42DE4-C7A0-909C-29B5-1A10DD12E175}"/>
              </a:ext>
            </a:extLst>
          </p:cNvPr>
          <p:cNvSpPr txBox="1"/>
          <p:nvPr/>
        </p:nvSpPr>
        <p:spPr>
          <a:xfrm>
            <a:off x="7861738" y="1958195"/>
            <a:ext cx="3586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wells are “Independent Supplies”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Proposes some allowance for already existing production capacity.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allowances for new Independent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changes to the calculation are necessary.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C77A187-BDD4-EFDA-31D6-7FDAFDB3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260" y="2114173"/>
            <a:ext cx="3714704" cy="424732"/>
          </a:xfrm>
        </p:spPr>
        <p:txBody>
          <a:bodyPr/>
          <a:lstStyle/>
          <a:p>
            <a:r>
              <a:rPr lang="en-US" dirty="0"/>
              <a:t>Current Draft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2E28BD1-71F1-3FD4-CBA2-59B783A41604}"/>
              </a:ext>
            </a:extLst>
          </p:cNvPr>
          <p:cNvSpPr txBox="1">
            <a:spLocks/>
          </p:cNvSpPr>
          <p:nvPr/>
        </p:nvSpPr>
        <p:spPr>
          <a:xfrm>
            <a:off x="1504260" y="3869488"/>
            <a:ext cx="3714704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Proposal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D3CDB-61E8-9978-F9A7-07A6FD8ECC1A}"/>
              </a:ext>
            </a:extLst>
          </p:cNvPr>
          <p:cNvSpPr txBox="1"/>
          <p:nvPr/>
        </p:nvSpPr>
        <p:spPr>
          <a:xfrm>
            <a:off x="1303283" y="2630254"/>
            <a:ext cx="4792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Defines </a:t>
            </a:r>
            <a:r>
              <a:rPr lang="en-US" u="sng" dirty="0"/>
              <a:t>all</a:t>
            </a:r>
            <a:r>
              <a:rPr lang="en-US" dirty="0"/>
              <a:t> use of Independent Supplies as a reduction in purchases, triggering the Early Termination Fees.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8FC44-C27F-EA47-2E4F-620912EC0360}"/>
              </a:ext>
            </a:extLst>
          </p:cNvPr>
          <p:cNvSpPr txBox="1"/>
          <p:nvPr/>
        </p:nvSpPr>
        <p:spPr>
          <a:xfrm>
            <a:off x="1303283" y="4413401"/>
            <a:ext cx="4792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an allowance for </a:t>
            </a:r>
            <a:r>
              <a:rPr lang="en-US" u="sng" dirty="0"/>
              <a:t>already existing </a:t>
            </a:r>
            <a:r>
              <a:rPr lang="en-US" dirty="0"/>
              <a:t>supplies.</a:t>
            </a:r>
          </a:p>
          <a:p>
            <a:endParaRPr lang="en-US" dirty="0"/>
          </a:p>
          <a:p>
            <a:r>
              <a:rPr lang="en-US" dirty="0">
                <a:solidFill>
                  <a:srgbClr val="92D050"/>
                </a:solidFill>
              </a:rPr>
              <a:t>Proposed allowance: The reduction clause is not triggered unless the use of Independent Supplies exceeds ”10% of the average water supplies delivered by Portland in the past five years.” </a:t>
            </a:r>
          </a:p>
        </p:txBody>
      </p:sp>
    </p:spTree>
    <p:extLst>
      <p:ext uri="{BB962C8B-B14F-4D97-AF65-F5344CB8AC3E}">
        <p14:creationId xmlns:p14="http://schemas.microsoft.com/office/powerpoint/2010/main" val="1970784455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425_Powerful Presentations_Win32_mlw - v2" id="{7CBB6D80-F69F-4458-A96A-A39B855A93D5}" vid="{827664DE-2D82-4B7F-8582-867102243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4FE32F0596964C8DCD45DC7B8BAAD1" ma:contentTypeVersion="7" ma:contentTypeDescription="Create a new document." ma:contentTypeScope="" ma:versionID="55cc710cd397035b8f95b6b17c51ac6c">
  <xsd:schema xmlns:xsd="http://www.w3.org/2001/XMLSchema" xmlns:xs="http://www.w3.org/2001/XMLSchema" xmlns:p="http://schemas.microsoft.com/office/2006/metadata/properties" xmlns:ns2="feeb76be-79ea-4c8a-aa37-1e33bdd58188" xmlns:ns3="6073a925-49e7-4955-8bd6-c74f82e2a4c6" targetNamespace="http://schemas.microsoft.com/office/2006/metadata/properties" ma:root="true" ma:fieldsID="d5318afd6246f6c2c522bb14f902f71a" ns2:_="" ns3:_="">
    <xsd:import namespace="feeb76be-79ea-4c8a-aa37-1e33bdd58188"/>
    <xsd:import namespace="6073a925-49e7-4955-8bd6-c74f82e2a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b76be-79ea-4c8a-aa37-1e33bdd58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3a925-49e7-4955-8bd6-c74f82e2a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F41AF-4DE6-4A92-84E9-2B3D803A473D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6073a925-49e7-4955-8bd6-c74f82e2a4c6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eeb76be-79ea-4c8a-aa37-1e33bdd5818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0891A2-642C-4E0C-96AC-7084870933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D26F3A-558F-4D77-B425-AB06F9B54B83}">
  <ds:schemaRefs>
    <ds:schemaRef ds:uri="6073a925-49e7-4955-8bd6-c74f82e2a4c6"/>
    <ds:schemaRef ds:uri="feeb76be-79ea-4c8a-aa37-1e33bdd581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7640</TotalTime>
  <Words>1336</Words>
  <Application>Microsoft Office PowerPoint</Application>
  <PresentationFormat>Widescreen</PresentationFormat>
  <Paragraphs>240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Times New Roman</vt:lpstr>
      <vt:lpstr>Wingdings</vt:lpstr>
      <vt:lpstr>Storybuilding Neal Creative</vt:lpstr>
      <vt:lpstr>Future Water Sales Agreement</vt:lpstr>
      <vt:lpstr>WELCOME</vt:lpstr>
      <vt:lpstr>4</vt:lpstr>
      <vt:lpstr>AGENDA</vt:lpstr>
      <vt:lpstr> Payments required on early termination or reducing purchases due to supply switching</vt:lpstr>
      <vt:lpstr>1</vt:lpstr>
      <vt:lpstr>1</vt:lpstr>
      <vt:lpstr>1</vt:lpstr>
      <vt:lpstr>1</vt:lpstr>
      <vt:lpstr>1</vt:lpstr>
      <vt:lpstr>1</vt:lpstr>
      <vt:lpstr> Progress on Augmented Storage Rate</vt:lpstr>
      <vt:lpstr>2</vt:lpstr>
      <vt:lpstr>4</vt:lpstr>
      <vt:lpstr>4</vt:lpstr>
      <vt:lpstr>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Water Sales Agreements -  Kick-Off Meeting</dc:title>
  <dc:creator>Jason Mumm</dc:creator>
  <cp:lastModifiedBy>Jason Mumm</cp:lastModifiedBy>
  <cp:revision>136</cp:revision>
  <cp:lastPrinted>2021-05-26T23:46:50Z</cp:lastPrinted>
  <dcterms:created xsi:type="dcterms:W3CDTF">2021-01-07T17:46:55Z</dcterms:created>
  <dcterms:modified xsi:type="dcterms:W3CDTF">2022-05-06T20:53:59Z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0x010100D44FE32F0596964C8DCD45DC7B8BAAD1</vt:lpwstr>
  </property>
</Properties>
</file>